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8" r:id="rId9"/>
    <p:sldId id="269" r:id="rId10"/>
    <p:sldId id="270" r:id="rId11"/>
    <p:sldId id="271" r:id="rId12"/>
    <p:sldId id="266" r:id="rId13"/>
  </p:sldIdLst>
  <p:sldSz cx="12192000" cy="6858000"/>
  <p:notesSz cx="6858000" cy="91440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dYlhbM9WSh4Y3Pe0NR50vkUB3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DBEAA46-2AD2-4E38-989B-D39CDF027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>
            <a:extLst>
              <a:ext uri="{FF2B5EF4-FFF2-40B4-BE49-F238E27FC236}">
                <a16:creationId xmlns:a16="http://schemas.microsoft.com/office/drawing/2014/main" id="{9342C94A-8D35-A729-A0A4-8CDBFD726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4:notes">
            <a:extLst>
              <a:ext uri="{FF2B5EF4-FFF2-40B4-BE49-F238E27FC236}">
                <a16:creationId xmlns:a16="http://schemas.microsoft.com/office/drawing/2014/main" id="{DDCD4B8F-90F8-9A48-2073-AF15835F20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4994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2E0BD9A-2DCC-F36A-7FFC-73EC4046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>
            <a:extLst>
              <a:ext uri="{FF2B5EF4-FFF2-40B4-BE49-F238E27FC236}">
                <a16:creationId xmlns:a16="http://schemas.microsoft.com/office/drawing/2014/main" id="{65046970-3416-04F6-9BB0-84DC39C1CF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4:notes">
            <a:extLst>
              <a:ext uri="{FF2B5EF4-FFF2-40B4-BE49-F238E27FC236}">
                <a16:creationId xmlns:a16="http://schemas.microsoft.com/office/drawing/2014/main" id="{03783321-E13C-9410-FF99-A8226CDEA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5132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8200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971255ca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2b971255c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971255caf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g2b971255c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C038AA6-87A1-5228-D2FC-62B9C854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>
            <a:extLst>
              <a:ext uri="{FF2B5EF4-FFF2-40B4-BE49-F238E27FC236}">
                <a16:creationId xmlns:a16="http://schemas.microsoft.com/office/drawing/2014/main" id="{F80A1430-015A-FAB6-8DF3-803AE7A1D4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4:notes">
            <a:extLst>
              <a:ext uri="{FF2B5EF4-FFF2-40B4-BE49-F238E27FC236}">
                <a16:creationId xmlns:a16="http://schemas.microsoft.com/office/drawing/2014/main" id="{42F385A6-BAF3-D2D3-B934-774B0739D9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8557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2AF2060-8818-7E58-CA8D-E14809A1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>
            <a:extLst>
              <a:ext uri="{FF2B5EF4-FFF2-40B4-BE49-F238E27FC236}">
                <a16:creationId xmlns:a16="http://schemas.microsoft.com/office/drawing/2014/main" id="{B418C0B4-D268-C4CE-BDEB-EBCC58851B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4:notes">
            <a:extLst>
              <a:ext uri="{FF2B5EF4-FFF2-40B4-BE49-F238E27FC236}">
                <a16:creationId xmlns:a16="http://schemas.microsoft.com/office/drawing/2014/main" id="{6F47408A-4442-2C81-DA72-045729CC1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94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A close-up of a netwo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3004" y="0"/>
            <a:ext cx="12325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903249" y="2915378"/>
            <a:ext cx="10951294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VELOCITY RAILWAYS DATA ENGINEERING PROJECT</a:t>
            </a:r>
            <a:endParaRPr sz="39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 descr="A collage of a factor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11854543" y="6668179"/>
            <a:ext cx="337457" cy="18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A black background with white letter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1813" y="414550"/>
            <a:ext cx="3376355" cy="99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6EE4A00E-6549-5ABA-E8B1-BC3BA6DC4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>
            <a:extLst>
              <a:ext uri="{FF2B5EF4-FFF2-40B4-BE49-F238E27FC236}">
                <a16:creationId xmlns:a16="http://schemas.microsoft.com/office/drawing/2014/main" id="{01DB2E22-8732-97D8-09B1-26A04B0D1EB0}"/>
              </a:ext>
            </a:extLst>
          </p:cNvPr>
          <p:cNvSpPr/>
          <p:nvPr/>
        </p:nvSpPr>
        <p:spPr>
          <a:xfrm rot="4989202">
            <a:off x="-1295399" y="-3886199"/>
            <a:ext cx="14559556" cy="1412158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4" descr="&quot;Over £2.5bn of online orders to be returned to retailers this ...">
            <a:extLst>
              <a:ext uri="{FF2B5EF4-FFF2-40B4-BE49-F238E27FC236}">
                <a16:creationId xmlns:a16="http://schemas.microsoft.com/office/drawing/2014/main" id="{0A3A4DFE-20C7-7D76-7B54-7C3744F8C1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20" y="-82098"/>
            <a:ext cx="1194976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4">
            <a:extLst>
              <a:ext uri="{FF2B5EF4-FFF2-40B4-BE49-F238E27FC236}">
                <a16:creationId xmlns:a16="http://schemas.microsoft.com/office/drawing/2014/main" id="{C8DBEDD1-89E0-C69E-6E85-19C4AEDF63CB}"/>
              </a:ext>
            </a:extLst>
          </p:cNvPr>
          <p:cNvCxnSpPr/>
          <p:nvPr/>
        </p:nvCxnSpPr>
        <p:spPr>
          <a:xfrm>
            <a:off x="6095214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4">
            <a:extLst>
              <a:ext uri="{FF2B5EF4-FFF2-40B4-BE49-F238E27FC236}">
                <a16:creationId xmlns:a16="http://schemas.microsoft.com/office/drawing/2014/main" id="{443BC8E7-F80B-BAB5-4C12-47BB278B2E22}"/>
              </a:ext>
            </a:extLst>
          </p:cNvPr>
          <p:cNvSpPr/>
          <p:nvPr/>
        </p:nvSpPr>
        <p:spPr>
          <a:xfrm>
            <a:off x="0" y="-64193"/>
            <a:ext cx="12192000" cy="8622783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>
            <a:extLst>
              <a:ext uri="{FF2B5EF4-FFF2-40B4-BE49-F238E27FC236}">
                <a16:creationId xmlns:a16="http://schemas.microsoft.com/office/drawing/2014/main" id="{4A18CA5E-94BF-26D6-5FC1-C50571703A00}"/>
              </a:ext>
            </a:extLst>
          </p:cNvPr>
          <p:cNvSpPr/>
          <p:nvPr/>
        </p:nvSpPr>
        <p:spPr>
          <a:xfrm rot="-5217951">
            <a:off x="3756054" y="651923"/>
            <a:ext cx="4607859" cy="4352502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>
            <a:extLst>
              <a:ext uri="{FF2B5EF4-FFF2-40B4-BE49-F238E27FC236}">
                <a16:creationId xmlns:a16="http://schemas.microsoft.com/office/drawing/2014/main" id="{B1E1DD32-53B5-9EAB-B463-862B2FF0CF9B}"/>
              </a:ext>
            </a:extLst>
          </p:cNvPr>
          <p:cNvSpPr/>
          <p:nvPr/>
        </p:nvSpPr>
        <p:spPr>
          <a:xfrm rot="5552213">
            <a:off x="5185710" y="1960179"/>
            <a:ext cx="1791615" cy="1872016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76E62A6A-75B6-16D0-18D9-F194E0D2F3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118" y="0"/>
            <a:ext cx="1670516" cy="49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28F579-B97A-7F1B-4BAE-523FD4B1E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38" y="631595"/>
            <a:ext cx="11444140" cy="59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6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335ED34F-BCD5-DE07-93AD-803BA4C81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>
            <a:extLst>
              <a:ext uri="{FF2B5EF4-FFF2-40B4-BE49-F238E27FC236}">
                <a16:creationId xmlns:a16="http://schemas.microsoft.com/office/drawing/2014/main" id="{582CD59D-3F4C-3824-2832-0FDCE1BD2CE8}"/>
              </a:ext>
            </a:extLst>
          </p:cNvPr>
          <p:cNvSpPr/>
          <p:nvPr/>
        </p:nvSpPr>
        <p:spPr>
          <a:xfrm rot="4989202">
            <a:off x="-1295399" y="-3886199"/>
            <a:ext cx="14559556" cy="1412158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4" descr="&quot;Over £2.5bn of online orders to be returned to retailers this ...">
            <a:extLst>
              <a:ext uri="{FF2B5EF4-FFF2-40B4-BE49-F238E27FC236}">
                <a16:creationId xmlns:a16="http://schemas.microsoft.com/office/drawing/2014/main" id="{1652D196-846F-31A5-F921-D3D67ADDE0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20" y="-82098"/>
            <a:ext cx="1194976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4">
            <a:extLst>
              <a:ext uri="{FF2B5EF4-FFF2-40B4-BE49-F238E27FC236}">
                <a16:creationId xmlns:a16="http://schemas.microsoft.com/office/drawing/2014/main" id="{07AAFC4A-6EF2-3AF2-8472-5A9AA9C72EF1}"/>
              </a:ext>
            </a:extLst>
          </p:cNvPr>
          <p:cNvCxnSpPr/>
          <p:nvPr/>
        </p:nvCxnSpPr>
        <p:spPr>
          <a:xfrm>
            <a:off x="6095214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4">
            <a:extLst>
              <a:ext uri="{FF2B5EF4-FFF2-40B4-BE49-F238E27FC236}">
                <a16:creationId xmlns:a16="http://schemas.microsoft.com/office/drawing/2014/main" id="{0740C752-A654-3E3F-275A-2CDDA906C6FB}"/>
              </a:ext>
            </a:extLst>
          </p:cNvPr>
          <p:cNvSpPr/>
          <p:nvPr/>
        </p:nvSpPr>
        <p:spPr>
          <a:xfrm>
            <a:off x="0" y="-64193"/>
            <a:ext cx="12192000" cy="8622783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>
            <a:extLst>
              <a:ext uri="{FF2B5EF4-FFF2-40B4-BE49-F238E27FC236}">
                <a16:creationId xmlns:a16="http://schemas.microsoft.com/office/drawing/2014/main" id="{D223F4D3-50A5-E4CD-D775-4D98ECEB7DAF}"/>
              </a:ext>
            </a:extLst>
          </p:cNvPr>
          <p:cNvSpPr/>
          <p:nvPr/>
        </p:nvSpPr>
        <p:spPr>
          <a:xfrm rot="-5217951">
            <a:off x="3756054" y="651923"/>
            <a:ext cx="4607859" cy="4352502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>
            <a:extLst>
              <a:ext uri="{FF2B5EF4-FFF2-40B4-BE49-F238E27FC236}">
                <a16:creationId xmlns:a16="http://schemas.microsoft.com/office/drawing/2014/main" id="{48C4EA9A-D7E9-F766-CFC0-E625ED6FC32A}"/>
              </a:ext>
            </a:extLst>
          </p:cNvPr>
          <p:cNvSpPr/>
          <p:nvPr/>
        </p:nvSpPr>
        <p:spPr>
          <a:xfrm rot="5552213">
            <a:off x="5185710" y="1960179"/>
            <a:ext cx="1791615" cy="1872016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F1BFB44D-1400-F6DA-1697-C1F5F5D9A9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118" y="0"/>
            <a:ext cx="1670516" cy="49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40CF6A-6687-8AEE-02C2-D39AFFAD8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38" y="641023"/>
            <a:ext cx="11547835" cy="59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8" descr="&quot;Over £2.5bn of online orders to be returned to retailers this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20" y="-82098"/>
            <a:ext cx="1194976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8"/>
          <p:cNvCxnSpPr/>
          <p:nvPr/>
        </p:nvCxnSpPr>
        <p:spPr>
          <a:xfrm>
            <a:off x="6095214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6" name="Google Shape;216;p8"/>
          <p:cNvSpPr/>
          <p:nvPr/>
        </p:nvSpPr>
        <p:spPr>
          <a:xfrm>
            <a:off x="-565608" y="-606294"/>
            <a:ext cx="13563600" cy="9601200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347556" y="1789886"/>
            <a:ext cx="11495315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8"/>
          <p:cNvSpPr/>
          <p:nvPr/>
        </p:nvSpPr>
        <p:spPr>
          <a:xfrm rot="4989202">
            <a:off x="-1295399" y="-3886199"/>
            <a:ext cx="14559556" cy="1412158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 rot="-5217971">
            <a:off x="3756021" y="651962"/>
            <a:ext cx="4607816" cy="435242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 rot="5552213">
            <a:off x="5185710" y="1960179"/>
            <a:ext cx="1791615" cy="1872016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8" descr="A black background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118" y="82098"/>
            <a:ext cx="2384065" cy="70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/>
          <p:nvPr/>
        </p:nvSpPr>
        <p:spPr>
          <a:xfrm>
            <a:off x="2318994" y="3014663"/>
            <a:ext cx="739338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rgbClr val="FEE599"/>
                </a:solidFill>
                <a:latin typeface="Poppins"/>
                <a:ea typeface="Calibri"/>
                <a:cs typeface="Poppins"/>
                <a:sym typeface="Poppins"/>
              </a:rPr>
              <a:t>THANK YOU</a:t>
            </a:r>
            <a:endParaRPr sz="8000" b="1" i="0" u="none" strike="noStrike" cap="none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rot="-5217971">
            <a:off x="3756021" y="651962"/>
            <a:ext cx="4607816" cy="435242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rot="4989202">
            <a:off x="-1295399" y="-3886199"/>
            <a:ext cx="14559556" cy="1412158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Google Shape;99;p2"/>
          <p:cNvCxnSpPr/>
          <p:nvPr/>
        </p:nvCxnSpPr>
        <p:spPr>
          <a:xfrm>
            <a:off x="6095214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0" name="Google Shape;100;p2" descr="A large building with many people and a far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67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/>
          <p:nvPr/>
        </p:nvSpPr>
        <p:spPr>
          <a:xfrm>
            <a:off x="-359922" y="-187001"/>
            <a:ext cx="12839699" cy="8153400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PROJECT TEAM:</a:t>
            </a:r>
          </a:p>
          <a:p>
            <a:pPr algn="ctr"/>
            <a:endParaRPr lang="en-US" sz="6000" dirty="0">
              <a:solidFill>
                <a:schemeClr val="bg1"/>
              </a:solidFill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TIMIPIRI GODGIFT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OLUWAGBADE ODIMAYO</a:t>
            </a:r>
          </a:p>
        </p:txBody>
      </p:sp>
      <p:sp>
        <p:nvSpPr>
          <p:cNvPr id="104" name="Google Shape;104;p2"/>
          <p:cNvSpPr/>
          <p:nvPr/>
        </p:nvSpPr>
        <p:spPr>
          <a:xfrm rot="5552213">
            <a:off x="5185710" y="1960179"/>
            <a:ext cx="1791615" cy="1872016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 descr="A black background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478" y="346326"/>
            <a:ext cx="2213405" cy="652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rot="-5217971">
            <a:off x="3756021" y="651962"/>
            <a:ext cx="4607816" cy="435242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 rot="4989202">
            <a:off x="-1295399" y="-3886199"/>
            <a:ext cx="14559556" cy="1412158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Google Shape;99;p2"/>
          <p:cNvCxnSpPr/>
          <p:nvPr/>
        </p:nvCxnSpPr>
        <p:spPr>
          <a:xfrm>
            <a:off x="6095214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0" name="Google Shape;100;p2" descr="A large building with many people and a far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67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/>
          <p:nvPr/>
        </p:nvSpPr>
        <p:spPr>
          <a:xfrm>
            <a:off x="-75414" y="-187001"/>
            <a:ext cx="12339686" cy="8153400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  BUSINESS INTRODUCTION: 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Velocity Railways is a leading railway operator based in the United Kingdom, dedicated to providing efficient, reliable, and timely train services across the nation.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company leverages cutting-edge technology and real-time data integration to ensure its customers receive up-to-the-minute information on train schedules, departures, and arrivals.</a:t>
            </a:r>
          </a:p>
        </p:txBody>
      </p:sp>
      <p:sp>
        <p:nvSpPr>
          <p:cNvPr id="104" name="Google Shape;104;p2"/>
          <p:cNvSpPr/>
          <p:nvPr/>
        </p:nvSpPr>
        <p:spPr>
          <a:xfrm rot="5552213">
            <a:off x="5185710" y="1960179"/>
            <a:ext cx="1791615" cy="1872016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 descr="A black background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478" y="346326"/>
            <a:ext cx="2213405" cy="652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94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 rot="4989202">
            <a:off x="-1295399" y="-3886199"/>
            <a:ext cx="14559556" cy="1412158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 rot="-5217971">
            <a:off x="3756021" y="651962"/>
            <a:ext cx="4607816" cy="435242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3" descr="&quot;Over £2.5bn of online orders to be returned to retailers this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20" y="-82098"/>
            <a:ext cx="1194976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3"/>
          <p:cNvCxnSpPr/>
          <p:nvPr/>
        </p:nvCxnSpPr>
        <p:spPr>
          <a:xfrm>
            <a:off x="6095214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3"/>
          <p:cNvSpPr/>
          <p:nvPr/>
        </p:nvSpPr>
        <p:spPr>
          <a:xfrm>
            <a:off x="-169682" y="-796603"/>
            <a:ext cx="12641344" cy="9601200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PROBLEM STATEMENT: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company is currently facing challenges in providing accurate and real-time train departure information to its passengers.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current system provides scheduled departure times but often lacks real-time updates on delays, cancellations, or other disruptions.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company wants to create a better pipeline that fetches real-time data from a source and saves it on a database for further usages.</a:t>
            </a:r>
          </a:p>
        </p:txBody>
      </p:sp>
      <p:sp>
        <p:nvSpPr>
          <p:cNvPr id="116" name="Google Shape;116;p3"/>
          <p:cNvSpPr/>
          <p:nvPr/>
        </p:nvSpPr>
        <p:spPr>
          <a:xfrm rot="5552213">
            <a:off x="5185710" y="1960179"/>
            <a:ext cx="1791615" cy="1872016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3" descr="A black background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582" y="230089"/>
            <a:ext cx="2173395" cy="64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971255caf_0_16"/>
          <p:cNvSpPr/>
          <p:nvPr/>
        </p:nvSpPr>
        <p:spPr>
          <a:xfrm rot="4989175">
            <a:off x="-1295341" y="-3886065"/>
            <a:ext cx="14559641" cy="14121521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b971255caf_0_16"/>
          <p:cNvSpPr/>
          <p:nvPr/>
        </p:nvSpPr>
        <p:spPr>
          <a:xfrm rot="-5217951">
            <a:off x="3756054" y="651923"/>
            <a:ext cx="4607859" cy="4352502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2b971255caf_0_16" descr="&quot;Over £2.5bn of online orders to be returned to retailers this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20" y="-82098"/>
            <a:ext cx="1194976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g2b971255caf_0_16"/>
          <p:cNvCxnSpPr/>
          <p:nvPr/>
        </p:nvCxnSpPr>
        <p:spPr>
          <a:xfrm>
            <a:off x="6095214" y="871146"/>
            <a:ext cx="73680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g2b971255caf_0_16"/>
          <p:cNvSpPr/>
          <p:nvPr/>
        </p:nvSpPr>
        <p:spPr>
          <a:xfrm>
            <a:off x="0" y="-817978"/>
            <a:ext cx="12349113" cy="9601200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TECH STACK SUMMARY: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lvl="0"/>
            <a:r>
              <a:rPr lang="en-US" sz="2800" b="1" u="sng" dirty="0">
                <a:solidFill>
                  <a:schemeClr val="bg1"/>
                </a:solidFill>
              </a:rPr>
              <a:t>Python + Requests</a:t>
            </a:r>
            <a:r>
              <a:rPr lang="en-US" sz="2800" u="sng" dirty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For API calls and initial data ingestion.</a:t>
            </a:r>
          </a:p>
          <a:p>
            <a:pPr lvl="0"/>
            <a:endParaRPr lang="en-US" sz="2800" dirty="0">
              <a:solidFill>
                <a:schemeClr val="bg1"/>
              </a:solidFill>
            </a:endParaRPr>
          </a:p>
          <a:p>
            <a:pPr lvl="0"/>
            <a:r>
              <a:rPr lang="en-US" sz="2800" b="1" u="sng" dirty="0">
                <a:solidFill>
                  <a:schemeClr val="bg1"/>
                </a:solidFill>
              </a:rPr>
              <a:t>Kafka</a:t>
            </a:r>
            <a:r>
              <a:rPr lang="en-US" sz="2800" u="sng" dirty="0">
                <a:solidFill>
                  <a:schemeClr val="bg1"/>
                </a:solidFill>
              </a:rPr>
              <a:t>:</a:t>
            </a:r>
            <a:r>
              <a:rPr lang="en-US" sz="2800" dirty="0">
                <a:solidFill>
                  <a:schemeClr val="bg1"/>
                </a:solidFill>
              </a:rPr>
              <a:t> For streaming real-time data and ensuring scalable, fault-tolerant message processing.</a:t>
            </a:r>
          </a:p>
          <a:p>
            <a:pPr lvl="0"/>
            <a:endParaRPr lang="en-US" sz="2800" dirty="0">
              <a:solidFill>
                <a:schemeClr val="bg1"/>
              </a:solidFill>
            </a:endParaRPr>
          </a:p>
          <a:p>
            <a:pPr lvl="0"/>
            <a:r>
              <a:rPr lang="en-US" sz="2800" b="1" u="sng" dirty="0">
                <a:solidFill>
                  <a:schemeClr val="bg1"/>
                </a:solidFill>
              </a:rPr>
              <a:t>Great Expectations</a:t>
            </a:r>
            <a:r>
              <a:rPr lang="en-US" sz="2800" u="sng" dirty="0">
                <a:solidFill>
                  <a:schemeClr val="bg1"/>
                </a:solidFill>
              </a:rPr>
              <a:t>:</a:t>
            </a:r>
            <a:r>
              <a:rPr lang="en-US" sz="2800" dirty="0">
                <a:solidFill>
                  <a:schemeClr val="bg1"/>
                </a:solidFill>
              </a:rPr>
              <a:t> For validating data dynamically to ensure data quality.</a:t>
            </a:r>
          </a:p>
          <a:p>
            <a:pPr lvl="0"/>
            <a:endParaRPr lang="en-US" sz="2800" dirty="0">
              <a:solidFill>
                <a:schemeClr val="bg1"/>
              </a:solidFill>
            </a:endParaRPr>
          </a:p>
          <a:p>
            <a:pPr lvl="0"/>
            <a:r>
              <a:rPr lang="en-US" sz="2800" b="1" u="sng" dirty="0">
                <a:solidFill>
                  <a:schemeClr val="bg1"/>
                </a:solidFill>
              </a:rPr>
              <a:t>Airflow</a:t>
            </a:r>
            <a:r>
              <a:rPr lang="en-US" sz="2800" u="sng" dirty="0">
                <a:solidFill>
                  <a:schemeClr val="bg1"/>
                </a:solidFill>
              </a:rPr>
              <a:t>:</a:t>
            </a:r>
            <a:r>
              <a:rPr lang="en-US" sz="2800" dirty="0">
                <a:solidFill>
                  <a:schemeClr val="bg1"/>
                </a:solidFill>
              </a:rPr>
              <a:t> To orchestrate the entire pipeline (scheduling, retries, alerts, etc.).</a:t>
            </a:r>
          </a:p>
          <a:p>
            <a:pPr lvl="0"/>
            <a:endParaRPr lang="en-US" sz="2800" dirty="0">
              <a:solidFill>
                <a:schemeClr val="bg1"/>
              </a:solidFill>
            </a:endParaRPr>
          </a:p>
          <a:p>
            <a:pPr lvl="0"/>
            <a:r>
              <a:rPr lang="en-US" sz="2800" b="1" u="sng" dirty="0">
                <a:solidFill>
                  <a:schemeClr val="bg1"/>
                </a:solidFill>
              </a:rPr>
              <a:t>Azure + PostgreSQL</a:t>
            </a:r>
            <a:r>
              <a:rPr lang="en-US" sz="2800" u="sng" dirty="0">
                <a:solidFill>
                  <a:schemeClr val="bg1"/>
                </a:solidFill>
              </a:rPr>
              <a:t>:</a:t>
            </a:r>
            <a:r>
              <a:rPr lang="en-US" sz="2800" dirty="0">
                <a:solidFill>
                  <a:schemeClr val="bg1"/>
                </a:solidFill>
              </a:rPr>
              <a:t> For storing validated data with high availability and fault tolerance.</a:t>
            </a:r>
          </a:p>
        </p:txBody>
      </p:sp>
      <p:sp>
        <p:nvSpPr>
          <p:cNvPr id="129" name="Google Shape;129;g2b971255caf_0_16"/>
          <p:cNvSpPr/>
          <p:nvPr/>
        </p:nvSpPr>
        <p:spPr>
          <a:xfrm rot="5552024">
            <a:off x="5185783" y="1960171"/>
            <a:ext cx="1791551" cy="1872032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2b971255caf_0_16" descr="A black background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582" y="230089"/>
            <a:ext cx="2173395" cy="64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971255caf_0_29"/>
          <p:cNvSpPr/>
          <p:nvPr/>
        </p:nvSpPr>
        <p:spPr>
          <a:xfrm rot="4989175">
            <a:off x="-1295341" y="-3886065"/>
            <a:ext cx="14559641" cy="14121521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b971255caf_0_29"/>
          <p:cNvSpPr/>
          <p:nvPr/>
        </p:nvSpPr>
        <p:spPr>
          <a:xfrm rot="-5217951">
            <a:off x="3756054" y="651923"/>
            <a:ext cx="4607859" cy="4352502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b971255caf_0_29" descr="&quot;Over £2.5bn of online orders to be returned to retailers this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20" y="-82098"/>
            <a:ext cx="1194976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g2b971255caf_0_29"/>
          <p:cNvCxnSpPr/>
          <p:nvPr/>
        </p:nvCxnSpPr>
        <p:spPr>
          <a:xfrm>
            <a:off x="6095214" y="871146"/>
            <a:ext cx="73680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g2b971255caf_0_29"/>
          <p:cNvSpPr/>
          <p:nvPr/>
        </p:nvSpPr>
        <p:spPr>
          <a:xfrm>
            <a:off x="-262242" y="-810553"/>
            <a:ext cx="13563600" cy="9601200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b971255caf_0_29"/>
          <p:cNvSpPr/>
          <p:nvPr/>
        </p:nvSpPr>
        <p:spPr>
          <a:xfrm rot="5552024">
            <a:off x="5185783" y="1960171"/>
            <a:ext cx="1791551" cy="1872032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b971255caf_0_29" descr="A black background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582" y="230089"/>
            <a:ext cx="2173395" cy="64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F32C8-E9B5-7923-0205-1BAC0677C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35" y="1093513"/>
            <a:ext cx="11495846" cy="55343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/>
          <p:nvPr/>
        </p:nvSpPr>
        <p:spPr>
          <a:xfrm rot="4989202">
            <a:off x="-1295399" y="-3886199"/>
            <a:ext cx="14559556" cy="1412158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4" descr="&quot;Over £2.5bn of online orders to be returned to retailers this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20" y="-82098"/>
            <a:ext cx="1194976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4"/>
          <p:cNvCxnSpPr/>
          <p:nvPr/>
        </p:nvCxnSpPr>
        <p:spPr>
          <a:xfrm>
            <a:off x="6095214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4"/>
          <p:cNvSpPr/>
          <p:nvPr/>
        </p:nvSpPr>
        <p:spPr>
          <a:xfrm>
            <a:off x="0" y="-64193"/>
            <a:ext cx="12192000" cy="8622783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HIGH LEVEL STEPS: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3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 requirements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necessary Libraries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 for Data Ingestion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 for Data Transformation</a:t>
            </a:r>
            <a:endParaRPr lang="en-US"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 for Data Validation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 for Data Duplication</a:t>
            </a:r>
            <a:endParaRPr lang="en-US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Dag for Pipeline Orchestration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 rot="-5217951">
            <a:off x="3756054" y="651923"/>
            <a:ext cx="4607859" cy="4352502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 rot="5552213">
            <a:off x="5185710" y="1960179"/>
            <a:ext cx="1791615" cy="1872016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" descr="A black background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118" y="0"/>
            <a:ext cx="1670516" cy="49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14D20213-6317-0C42-6959-A7A7605C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>
            <a:extLst>
              <a:ext uri="{FF2B5EF4-FFF2-40B4-BE49-F238E27FC236}">
                <a16:creationId xmlns:a16="http://schemas.microsoft.com/office/drawing/2014/main" id="{39B04DAF-4D2F-0034-3402-1EC9482D0DE6}"/>
              </a:ext>
            </a:extLst>
          </p:cNvPr>
          <p:cNvSpPr/>
          <p:nvPr/>
        </p:nvSpPr>
        <p:spPr>
          <a:xfrm rot="4989202">
            <a:off x="-1295399" y="-3886199"/>
            <a:ext cx="14559556" cy="1412158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4" descr="&quot;Over £2.5bn of online orders to be returned to retailers this ...">
            <a:extLst>
              <a:ext uri="{FF2B5EF4-FFF2-40B4-BE49-F238E27FC236}">
                <a16:creationId xmlns:a16="http://schemas.microsoft.com/office/drawing/2014/main" id="{D3B35DE7-76E5-E4CC-BF4B-78EA2ED3F5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20" y="-82098"/>
            <a:ext cx="1194976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4">
            <a:extLst>
              <a:ext uri="{FF2B5EF4-FFF2-40B4-BE49-F238E27FC236}">
                <a16:creationId xmlns:a16="http://schemas.microsoft.com/office/drawing/2014/main" id="{657A42E2-80FF-9804-FCF3-8EC5B72835FA}"/>
              </a:ext>
            </a:extLst>
          </p:cNvPr>
          <p:cNvCxnSpPr/>
          <p:nvPr/>
        </p:nvCxnSpPr>
        <p:spPr>
          <a:xfrm>
            <a:off x="6095214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4">
            <a:extLst>
              <a:ext uri="{FF2B5EF4-FFF2-40B4-BE49-F238E27FC236}">
                <a16:creationId xmlns:a16="http://schemas.microsoft.com/office/drawing/2014/main" id="{57BC11E7-EF66-8ABE-B0A4-AB948ECF04E5}"/>
              </a:ext>
            </a:extLst>
          </p:cNvPr>
          <p:cNvSpPr/>
          <p:nvPr/>
        </p:nvSpPr>
        <p:spPr>
          <a:xfrm>
            <a:off x="0" y="-64193"/>
            <a:ext cx="12192000" cy="8622783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>
            <a:extLst>
              <a:ext uri="{FF2B5EF4-FFF2-40B4-BE49-F238E27FC236}">
                <a16:creationId xmlns:a16="http://schemas.microsoft.com/office/drawing/2014/main" id="{29D45928-3BE7-959D-8C93-015909695932}"/>
              </a:ext>
            </a:extLst>
          </p:cNvPr>
          <p:cNvSpPr/>
          <p:nvPr/>
        </p:nvSpPr>
        <p:spPr>
          <a:xfrm rot="-5217951">
            <a:off x="3756054" y="651923"/>
            <a:ext cx="4607859" cy="4352502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>
            <a:extLst>
              <a:ext uri="{FF2B5EF4-FFF2-40B4-BE49-F238E27FC236}">
                <a16:creationId xmlns:a16="http://schemas.microsoft.com/office/drawing/2014/main" id="{89AA9E69-D888-2940-5E07-C2569EBA857C}"/>
              </a:ext>
            </a:extLst>
          </p:cNvPr>
          <p:cNvSpPr/>
          <p:nvPr/>
        </p:nvSpPr>
        <p:spPr>
          <a:xfrm rot="5552213">
            <a:off x="5185710" y="1960179"/>
            <a:ext cx="1791615" cy="1872016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F85EC66D-45A9-C4BF-E5E5-05FEBB9AFB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118" y="0"/>
            <a:ext cx="1670516" cy="49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472B2C-C638-43CC-6A16-235A8F90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38" y="556923"/>
            <a:ext cx="11635535" cy="60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764B9314-2E5A-8AC4-0543-5CAEAD58F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>
            <a:extLst>
              <a:ext uri="{FF2B5EF4-FFF2-40B4-BE49-F238E27FC236}">
                <a16:creationId xmlns:a16="http://schemas.microsoft.com/office/drawing/2014/main" id="{5872A0E7-8251-93B1-EE96-483C390A5289}"/>
              </a:ext>
            </a:extLst>
          </p:cNvPr>
          <p:cNvSpPr/>
          <p:nvPr/>
        </p:nvSpPr>
        <p:spPr>
          <a:xfrm rot="4989202">
            <a:off x="-1295399" y="-3886199"/>
            <a:ext cx="14559556" cy="1412158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4" descr="&quot;Over £2.5bn of online orders to be returned to retailers this ...">
            <a:extLst>
              <a:ext uri="{FF2B5EF4-FFF2-40B4-BE49-F238E27FC236}">
                <a16:creationId xmlns:a16="http://schemas.microsoft.com/office/drawing/2014/main" id="{DBA71C03-3AD7-8AFA-FBD3-B5A1AD4C2E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20" y="-82098"/>
            <a:ext cx="1194976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4">
            <a:extLst>
              <a:ext uri="{FF2B5EF4-FFF2-40B4-BE49-F238E27FC236}">
                <a16:creationId xmlns:a16="http://schemas.microsoft.com/office/drawing/2014/main" id="{61D25842-A194-5FAC-CF74-7250EDB7D236}"/>
              </a:ext>
            </a:extLst>
          </p:cNvPr>
          <p:cNvCxnSpPr/>
          <p:nvPr/>
        </p:nvCxnSpPr>
        <p:spPr>
          <a:xfrm>
            <a:off x="6095214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4">
            <a:extLst>
              <a:ext uri="{FF2B5EF4-FFF2-40B4-BE49-F238E27FC236}">
                <a16:creationId xmlns:a16="http://schemas.microsoft.com/office/drawing/2014/main" id="{84663479-D09A-24E5-E697-F38ADB08183F}"/>
              </a:ext>
            </a:extLst>
          </p:cNvPr>
          <p:cNvSpPr/>
          <p:nvPr/>
        </p:nvSpPr>
        <p:spPr>
          <a:xfrm>
            <a:off x="0" y="-64193"/>
            <a:ext cx="12192000" cy="8622783"/>
          </a:xfrm>
          <a:prstGeom prst="rect">
            <a:avLst/>
          </a:prstGeom>
          <a:solidFill>
            <a:srgbClr val="000000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>
            <a:extLst>
              <a:ext uri="{FF2B5EF4-FFF2-40B4-BE49-F238E27FC236}">
                <a16:creationId xmlns:a16="http://schemas.microsoft.com/office/drawing/2014/main" id="{CD3B8EBE-B20A-CF08-0DD7-A77CB63E60F7}"/>
              </a:ext>
            </a:extLst>
          </p:cNvPr>
          <p:cNvSpPr/>
          <p:nvPr/>
        </p:nvSpPr>
        <p:spPr>
          <a:xfrm rot="-5217951">
            <a:off x="3756054" y="651923"/>
            <a:ext cx="4607859" cy="4352502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>
            <a:extLst>
              <a:ext uri="{FF2B5EF4-FFF2-40B4-BE49-F238E27FC236}">
                <a16:creationId xmlns:a16="http://schemas.microsoft.com/office/drawing/2014/main" id="{4D292BA0-95C9-7DFA-893B-FC6E4127A620}"/>
              </a:ext>
            </a:extLst>
          </p:cNvPr>
          <p:cNvSpPr/>
          <p:nvPr/>
        </p:nvSpPr>
        <p:spPr>
          <a:xfrm rot="5552213">
            <a:off x="5185710" y="1960179"/>
            <a:ext cx="1791615" cy="1872016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1049E0CB-AE4F-B6BC-7073-FBEDB30A8A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118" y="0"/>
            <a:ext cx="1670516" cy="49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CC9B96-DEA5-A92C-B479-BAE7E0AFB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72" y="641023"/>
            <a:ext cx="11453567" cy="58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5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245</Words>
  <Application>Microsoft Office PowerPoint</Application>
  <PresentationFormat>Widescreen</PresentationFormat>
  <Paragraphs>41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Wingdings</vt:lpstr>
      <vt:lpstr>Poppins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TIMIPIRI GODGIFT</cp:lastModifiedBy>
  <cp:revision>10</cp:revision>
  <dcterms:created xsi:type="dcterms:W3CDTF">2023-11-02T07:15:37Z</dcterms:created>
  <dcterms:modified xsi:type="dcterms:W3CDTF">2024-12-08T19:58:53Z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2023-11-02T17:28:24Z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b7fa5144-64c5-49ee-a2e5-0cbf36d69478</vt:lpwstr>
  </property>
  <property fmtid="{D5CDD505-2E9C-101B-9397-08002B2CF9AE}" pid="7" name="MSIP_Label_defa4170-0d19-0005-0004-bc88714345d2_ActionId">
    <vt:lpwstr>b7bebcb2-1c0d-4751-88ec-a1b0f70ceded</vt:lpwstr>
  </property>
  <property fmtid="{D5CDD505-2E9C-101B-9397-08002B2CF9AE}" pid="8" name="MSIP_Label_defa4170-0d19-0005-0004-bc88714345d2_ContentBits">
    <vt:lpwstr>0</vt:lpwstr>
  </property>
</Properties>
</file>